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12192000"/>
  <p:embeddedFontLst>
    <p:embeddedFont>
      <p:font typeface="MiSans" panose="020B0604020202020204" charset="-122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8190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51-d2nf89p8bjvh7rlj09m0.png"/>
          <p:cNvPicPr>
            <a:picLocks noChangeAspect="1"/>
          </p:cNvPicPr>
          <p:nvPr/>
        </p:nvPicPr>
        <p:blipFill>
          <a:blip r:embed="rId3"/>
          <a:srcRect l="26" r="26"/>
          <a:stretch/>
        </p:blipFill>
        <p:spPr>
          <a:xfrm>
            <a:off x="0" y="12700"/>
            <a:ext cx="12192000" cy="68446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24393" y="1935480"/>
            <a:ext cx="7943215" cy="21158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20000"/>
              </a:lnSpc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Prompt Engineering Mastery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3697605" y="4645660"/>
            <a:ext cx="2078990" cy="47879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SG" dirty="0"/>
          </a:p>
        </p:txBody>
      </p:sp>
      <p:sp>
        <p:nvSpPr>
          <p:cNvPr id="5" name="Text 2"/>
          <p:cNvSpPr/>
          <p:nvPr/>
        </p:nvSpPr>
        <p:spPr>
          <a:xfrm>
            <a:off x="3697605" y="4645660"/>
            <a:ext cx="2078990" cy="4787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696970" y="4700905"/>
            <a:ext cx="2079625" cy="3693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415405" y="4645660"/>
            <a:ext cx="2078990" cy="47879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6415405" y="4645660"/>
            <a:ext cx="2078990" cy="4787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495415" y="4700905"/>
            <a:ext cx="191897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2025/01/01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9FC35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Constraints sharpen AI output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958215" y="1386205"/>
            <a:ext cx="4845685" cy="4450080"/>
          </a:xfrm>
          <a:prstGeom prst="roundRect">
            <a:avLst>
              <a:gd name="adj" fmla="val 4018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8D8E20"/>
                </a:gs>
                <a:gs pos="30000">
                  <a:srgbClr val="8D8E20"/>
                </a:gs>
                <a:gs pos="100000">
                  <a:srgbClr val="BCBE2B"/>
                </a:gs>
              </a:gsLst>
              <a:lin ang="10800000" scaled="1"/>
            </a:gra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58215" y="1386205"/>
            <a:ext cx="4845685" cy="44500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6388100" y="1386205"/>
            <a:ext cx="4848225" cy="4450080"/>
          </a:xfrm>
          <a:prstGeom prst="roundRect">
            <a:avLst>
              <a:gd name="adj" fmla="val 4018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8D8E20"/>
                </a:gs>
                <a:gs pos="30000">
                  <a:srgbClr val="8D8E20"/>
                </a:gs>
                <a:gs pos="100000">
                  <a:srgbClr val="BCBE2B"/>
                </a:gs>
              </a:gsLst>
              <a:lin ang="10800000" scaled="1"/>
            </a:gra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6388100" y="1386205"/>
            <a:ext cx="4848225" cy="44500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-3810" y="4144645"/>
            <a:ext cx="12206605" cy="2713355"/>
          </a:xfrm>
          <a:custGeom>
            <a:avLst/>
            <a:gdLst/>
            <a:ahLst/>
            <a:cxnLst/>
            <a:rect l="l" t="t" r="r" b="b"/>
            <a:pathLst>
              <a:path w="12206605" h="2713355">
                <a:moveTo>
                  <a:pt x="0" y="1346200"/>
                </a:moveTo>
                <a:cubicBezTo>
                  <a:pt x="1021080" y="554355"/>
                  <a:pt x="3368040" y="0"/>
                  <a:pt x="6099810" y="0"/>
                </a:cubicBezTo>
                <a:cubicBezTo>
                  <a:pt x="8837930" y="0"/>
                  <a:pt x="11189335" y="556895"/>
                  <a:pt x="12206605" y="1351280"/>
                </a:cubicBezTo>
                <a:lnTo>
                  <a:pt x="12206605" y="2713355"/>
                </a:lnTo>
                <a:lnTo>
                  <a:pt x="0" y="2713355"/>
                </a:lnTo>
                <a:lnTo>
                  <a:pt x="0" y="1346200"/>
                </a:lnTo>
                <a:close/>
              </a:path>
            </a:pathLst>
          </a:custGeom>
          <a:gradFill flip="none" rotWithShape="1">
            <a:gsLst>
              <a:gs pos="0">
                <a:srgbClr val="9FC35D"/>
              </a:gs>
              <a:gs pos="41000">
                <a:srgbClr val="9FC35D"/>
              </a:gs>
              <a:gs pos="100000">
                <a:srgbClr val="C5DB9E"/>
              </a:gs>
            </a:gsLst>
            <a:lin ang="135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-3810" y="4144645"/>
            <a:ext cx="12206605" cy="27133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388100" y="4147185"/>
            <a:ext cx="4848225" cy="1689100"/>
          </a:xfrm>
          <a:custGeom>
            <a:avLst/>
            <a:gdLst/>
            <a:ahLst/>
            <a:cxnLst/>
            <a:rect l="l" t="t" r="r" b="b"/>
            <a:pathLst>
              <a:path w="4848225" h="1689100">
                <a:moveTo>
                  <a:pt x="0" y="0"/>
                </a:moveTo>
                <a:lnTo>
                  <a:pt x="62322" y="635"/>
                </a:lnTo>
                <a:lnTo>
                  <a:pt x="256452" y="4445"/>
                </a:lnTo>
                <a:lnTo>
                  <a:pt x="449149" y="9525"/>
                </a:lnTo>
                <a:lnTo>
                  <a:pt x="640413" y="16510"/>
                </a:lnTo>
                <a:lnTo>
                  <a:pt x="829528" y="24130"/>
                </a:lnTo>
                <a:lnTo>
                  <a:pt x="1017927" y="33655"/>
                </a:lnTo>
                <a:lnTo>
                  <a:pt x="1204176" y="44450"/>
                </a:lnTo>
                <a:lnTo>
                  <a:pt x="1388994" y="56515"/>
                </a:lnTo>
                <a:lnTo>
                  <a:pt x="1572378" y="70485"/>
                </a:lnTo>
                <a:lnTo>
                  <a:pt x="1753613" y="85090"/>
                </a:lnTo>
                <a:lnTo>
                  <a:pt x="1932700" y="100965"/>
                </a:lnTo>
                <a:lnTo>
                  <a:pt x="2110353" y="118745"/>
                </a:lnTo>
                <a:lnTo>
                  <a:pt x="2285858" y="137160"/>
                </a:lnTo>
                <a:lnTo>
                  <a:pt x="2459213" y="157480"/>
                </a:lnTo>
                <a:lnTo>
                  <a:pt x="2631136" y="178435"/>
                </a:lnTo>
                <a:lnTo>
                  <a:pt x="2800194" y="201295"/>
                </a:lnTo>
                <a:lnTo>
                  <a:pt x="2967102" y="224790"/>
                </a:lnTo>
                <a:lnTo>
                  <a:pt x="3131862" y="249555"/>
                </a:lnTo>
                <a:lnTo>
                  <a:pt x="3293756" y="275590"/>
                </a:lnTo>
                <a:lnTo>
                  <a:pt x="3453501" y="302895"/>
                </a:lnTo>
                <a:lnTo>
                  <a:pt x="3611097" y="330835"/>
                </a:lnTo>
                <a:lnTo>
                  <a:pt x="3765827" y="360045"/>
                </a:lnTo>
                <a:lnTo>
                  <a:pt x="3918409" y="390525"/>
                </a:lnTo>
                <a:lnTo>
                  <a:pt x="4068125" y="422275"/>
                </a:lnTo>
                <a:cubicBezTo>
                  <a:pt x="4358961" y="480695"/>
                  <a:pt x="4884759" y="623570"/>
                  <a:pt x="4848225" y="615950"/>
                </a:cubicBezTo>
                <a:lnTo>
                  <a:pt x="4848225" y="1516380"/>
                </a:lnTo>
                <a:cubicBezTo>
                  <a:pt x="4851807" y="1613535"/>
                  <a:pt x="4751518" y="1691640"/>
                  <a:pt x="4653379" y="1689100"/>
                </a:cubicBezTo>
                <a:lnTo>
                  <a:pt x="194846" y="1689100"/>
                </a:lnTo>
                <a:cubicBezTo>
                  <a:pt x="85245" y="1692275"/>
                  <a:pt x="-2865" y="1603375"/>
                  <a:pt x="0" y="1516380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9FC35D"/>
              </a:gs>
              <a:gs pos="41000">
                <a:srgbClr val="9FC35D"/>
              </a:gs>
              <a:gs pos="100000">
                <a:srgbClr val="C5DB9E"/>
              </a:gs>
            </a:gsLst>
            <a:lin ang="16200000" scaled="1"/>
          </a:gradFill>
          <a:ln/>
        </p:spPr>
      </p:sp>
      <p:sp>
        <p:nvSpPr>
          <p:cNvPr id="10" name="Text 8"/>
          <p:cNvSpPr/>
          <p:nvPr/>
        </p:nvSpPr>
        <p:spPr>
          <a:xfrm>
            <a:off x="6388100" y="4147185"/>
            <a:ext cx="4848225" cy="16891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958215" y="4147185"/>
            <a:ext cx="4845685" cy="1689100"/>
          </a:xfrm>
          <a:custGeom>
            <a:avLst/>
            <a:gdLst/>
            <a:ahLst/>
            <a:cxnLst/>
            <a:rect l="l" t="t" r="r" b="b"/>
            <a:pathLst>
              <a:path w="4845685" h="1689100">
                <a:moveTo>
                  <a:pt x="0" y="615950"/>
                </a:moveTo>
                <a:cubicBezTo>
                  <a:pt x="126727" y="574675"/>
                  <a:pt x="738881" y="425450"/>
                  <a:pt x="779691" y="422275"/>
                </a:cubicBezTo>
                <a:lnTo>
                  <a:pt x="929329" y="390525"/>
                </a:lnTo>
                <a:lnTo>
                  <a:pt x="1081831" y="360045"/>
                </a:lnTo>
                <a:lnTo>
                  <a:pt x="1236480" y="330835"/>
                </a:lnTo>
                <a:lnTo>
                  <a:pt x="1393994" y="302895"/>
                </a:lnTo>
                <a:lnTo>
                  <a:pt x="1553655" y="275590"/>
                </a:lnTo>
                <a:lnTo>
                  <a:pt x="1715464" y="249555"/>
                </a:lnTo>
                <a:lnTo>
                  <a:pt x="1880137" y="224790"/>
                </a:lnTo>
                <a:lnTo>
                  <a:pt x="2046958" y="201295"/>
                </a:lnTo>
                <a:lnTo>
                  <a:pt x="2215927" y="178435"/>
                </a:lnTo>
                <a:lnTo>
                  <a:pt x="2387760" y="157480"/>
                </a:lnTo>
                <a:lnTo>
                  <a:pt x="2561025" y="137160"/>
                </a:lnTo>
                <a:lnTo>
                  <a:pt x="2736437" y="118745"/>
                </a:lnTo>
                <a:lnTo>
                  <a:pt x="2913998" y="100965"/>
                </a:lnTo>
                <a:lnTo>
                  <a:pt x="3092990" y="85090"/>
                </a:lnTo>
                <a:lnTo>
                  <a:pt x="3274131" y="70485"/>
                </a:lnTo>
                <a:lnTo>
                  <a:pt x="3457419" y="56515"/>
                </a:lnTo>
                <a:lnTo>
                  <a:pt x="3642139" y="44450"/>
                </a:lnTo>
                <a:lnTo>
                  <a:pt x="3828292" y="33655"/>
                </a:lnTo>
                <a:lnTo>
                  <a:pt x="4016592" y="24130"/>
                </a:lnTo>
                <a:lnTo>
                  <a:pt x="4205608" y="16510"/>
                </a:lnTo>
                <a:lnTo>
                  <a:pt x="4396772" y="9525"/>
                </a:lnTo>
                <a:lnTo>
                  <a:pt x="4589368" y="4445"/>
                </a:lnTo>
                <a:lnTo>
                  <a:pt x="4783396" y="635"/>
                </a:lnTo>
                <a:lnTo>
                  <a:pt x="4845685" y="0"/>
                </a:lnTo>
                <a:lnTo>
                  <a:pt x="4845685" y="1516380"/>
                </a:lnTo>
                <a:cubicBezTo>
                  <a:pt x="4849265" y="1613535"/>
                  <a:pt x="4749029" y="1691640"/>
                  <a:pt x="4650941" y="1689100"/>
                </a:cubicBezTo>
                <a:lnTo>
                  <a:pt x="194744" y="1689100"/>
                </a:lnTo>
                <a:cubicBezTo>
                  <a:pt x="85200" y="1692275"/>
                  <a:pt x="-2864" y="1603375"/>
                  <a:pt x="0" y="1516380"/>
                </a:cubicBezTo>
                <a:lnTo>
                  <a:pt x="0" y="615950"/>
                </a:lnTo>
                <a:close/>
              </a:path>
            </a:pathLst>
          </a:custGeom>
          <a:gradFill flip="none" rotWithShape="1">
            <a:gsLst>
              <a:gs pos="0">
                <a:srgbClr val="9FC35D"/>
              </a:gs>
              <a:gs pos="41000">
                <a:srgbClr val="9FC35D"/>
              </a:gs>
              <a:gs pos="100000">
                <a:srgbClr val="C5DB9E"/>
              </a:gs>
            </a:gsLst>
            <a:lin ang="162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958215" y="4147185"/>
            <a:ext cx="4845685" cy="16891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296670" y="4744720"/>
            <a:ext cx="423989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Role of Constraints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040765" y="1621155"/>
            <a:ext cx="4700270" cy="13652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Constraints such as word count, reading level, persona, or forbidden words force the model to prioritize information and adopt the desired voice, ensuring focused and tailored responses.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657975" y="4744720"/>
            <a:ext cx="423989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Example Impact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430645" y="1621155"/>
            <a:ext cx="4700905" cy="13652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 instance, setting a 200-word cap and formal tone converts a rambling draft into an executive-ready paragraph, reducing post-editing efforts.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52-d2nf8a18bjvh7rlj09n0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0" y="0"/>
            <a:ext cx="12202795" cy="68510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4163" y="2536825"/>
            <a:ext cx="2642870" cy="178157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789998" y="3014345"/>
            <a:ext cx="8116570" cy="683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Prompt Types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322638" y="2781300"/>
            <a:ext cx="71755" cy="137223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3322638" y="2781300"/>
            <a:ext cx="71755" cy="13722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21000000">
            <a:off x="314960" y="1794510"/>
            <a:ext cx="3149600" cy="3895725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9FC35D"/>
              </a:gs>
              <a:gs pos="41000">
                <a:srgbClr val="9FC35D"/>
              </a:gs>
              <a:gs pos="100000">
                <a:srgbClr val="C5DB9E"/>
              </a:gs>
            </a:gsLst>
            <a:lin ang="13500000" scaled="1"/>
          </a:gradFill>
          <a:ln/>
        </p:spPr>
      </p:sp>
      <p:sp>
        <p:nvSpPr>
          <p:cNvPr id="3" name="Text 1"/>
          <p:cNvSpPr/>
          <p:nvPr/>
        </p:nvSpPr>
        <p:spPr>
          <a:xfrm rot="21000000">
            <a:off x="314960" y="1794510"/>
            <a:ext cx="3149600" cy="38957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50-d2nf89h8bjvh7rlj09l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35" y="1948180"/>
            <a:ext cx="3437255" cy="39077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9FC35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Open vs specific vs role-play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4084955" y="1625600"/>
            <a:ext cx="7818755" cy="1767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F4F4D3"/>
                </a:gs>
                <a:gs pos="100000">
                  <a:srgbClr val="BCBE2B"/>
                </a:gs>
              </a:gsLst>
              <a:lin ang="2700000" scaled="1"/>
            </a:gra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084955" y="1625600"/>
            <a:ext cx="7818755" cy="17678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323080" y="1846580"/>
            <a:ext cx="1393825" cy="132588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9FC35D"/>
              </a:gs>
              <a:gs pos="41000">
                <a:srgbClr val="9FC35D"/>
              </a:gs>
              <a:gs pos="100000">
                <a:srgbClr val="C5DB9E"/>
              </a:gs>
            </a:gsLst>
            <a:lin ang="13500000" scaled="1"/>
          </a:gradFill>
          <a:ln/>
        </p:spPr>
      </p:sp>
      <p:sp>
        <p:nvSpPr>
          <p:cNvPr id="9" name="Text 6"/>
          <p:cNvSpPr/>
          <p:nvPr/>
        </p:nvSpPr>
        <p:spPr>
          <a:xfrm>
            <a:off x="4323080" y="1846580"/>
            <a:ext cx="1393825" cy="1325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499610" y="2108835"/>
            <a:ext cx="1021715" cy="683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4084955" y="3718560"/>
            <a:ext cx="7818755" cy="1767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F4F4D3"/>
                </a:gs>
                <a:gs pos="100000">
                  <a:srgbClr val="BCBE2B"/>
                </a:gs>
              </a:gsLst>
              <a:lin ang="2700000" scaled="1"/>
            </a:gra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4084955" y="3718560"/>
            <a:ext cx="7818755" cy="17678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323080" y="3939540"/>
            <a:ext cx="1393825" cy="132588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9FC35D"/>
              </a:gs>
              <a:gs pos="41000">
                <a:srgbClr val="9FC35D"/>
              </a:gs>
              <a:gs pos="100000">
                <a:srgbClr val="C5DB9E"/>
              </a:gs>
            </a:gsLst>
            <a:lin ang="13500000" scaled="1"/>
          </a:gradFill>
          <a:ln/>
        </p:spPr>
      </p:sp>
      <p:sp>
        <p:nvSpPr>
          <p:cNvPr id="14" name="Text 11"/>
          <p:cNvSpPr/>
          <p:nvPr/>
        </p:nvSpPr>
        <p:spPr>
          <a:xfrm>
            <a:off x="4323080" y="3939540"/>
            <a:ext cx="1393825" cy="1325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499610" y="4201795"/>
            <a:ext cx="1021715" cy="683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73710" y="2322195"/>
            <a:ext cx="315087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Open-Ended Prompts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473710" y="2978785"/>
            <a:ext cx="3188335" cy="10916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Allow the AI to generate a wide range of creative ideas. They are ideal for brainstorming sessions where diverse outputs are needed.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5907405" y="1775460"/>
            <a:ext cx="570230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Specific Queries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5907405" y="2127250"/>
            <a:ext cx="5702300" cy="54570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Focus on narrow, precise information. These prompts are useful for tasks requiring exact data or detailed explanations.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5907405" y="3868420"/>
            <a:ext cx="570230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Role-Play Prompts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5907405" y="4220210"/>
            <a:ext cx="5702300" cy="81875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Assign a specific role to the AI, enabling tailored responses based on the perspective or expertise of that role, enhancing empathy and relevance.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V="1">
            <a:off x="1799590" y="0"/>
            <a:ext cx="8578850" cy="35814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9FC35D"/>
              </a:gs>
              <a:gs pos="41000">
                <a:srgbClr val="9FC35D"/>
              </a:gs>
              <a:gs pos="100000">
                <a:srgbClr val="C5DB9E"/>
              </a:gs>
            </a:gsLst>
            <a:lin ang="135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1799590" y="0"/>
            <a:ext cx="8578850" cy="3581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13970" y="5420360"/>
            <a:ext cx="12206605" cy="1463040"/>
          </a:xfrm>
          <a:prstGeom prst="round2SameRect">
            <a:avLst>
              <a:gd name="adj1" fmla="val 16667"/>
              <a:gd name="adj2" fmla="val 0"/>
            </a:avLst>
          </a:prstGeom>
          <a:gradFill flip="none" rotWithShape="1">
            <a:gsLst>
              <a:gs pos="0">
                <a:srgbClr val="9FC35D"/>
              </a:gs>
              <a:gs pos="41000">
                <a:srgbClr val="9FC35D"/>
              </a:gs>
              <a:gs pos="100000">
                <a:srgbClr val="C5DB9E"/>
              </a:gs>
            </a:gsLst>
            <a:lin ang="13500000" scaled="1"/>
          </a:gradFill>
          <a:ln/>
        </p:spPr>
      </p:sp>
      <p:sp>
        <p:nvSpPr>
          <p:cNvPr id="5" name="Text 3"/>
          <p:cNvSpPr/>
          <p:nvPr/>
        </p:nvSpPr>
        <p:spPr>
          <a:xfrm>
            <a:off x="-13970" y="5420360"/>
            <a:ext cx="12206605" cy="14630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2335530" y="715645"/>
            <a:ext cx="7560945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Instructional prompts for scale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2095500" y="2067560"/>
            <a:ext cx="7947660" cy="3733800"/>
          </a:xfrm>
          <a:prstGeom prst="roundRect">
            <a:avLst>
              <a:gd name="adj" fmla="val 6531"/>
            </a:avLst>
          </a:prstGeom>
          <a:solidFill>
            <a:srgbClr val="FFFFFF">
              <a:alpha val="94118"/>
            </a:srgbClr>
          </a:solidFill>
          <a:ln w="19050">
            <a:gradFill flip="none" rotWithShape="1">
              <a:gsLst>
                <a:gs pos="0">
                  <a:srgbClr val="BCBE2B"/>
                </a:gs>
                <a:gs pos="100000">
                  <a:srgbClr val="9FC35D"/>
                </a:gs>
              </a:gsLst>
              <a:lin ang="2700000" scaled="1"/>
            </a:gra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2095500" y="2067560"/>
            <a:ext cx="7947660" cy="37338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2386965" y="2388235"/>
            <a:ext cx="722312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Instructional Prompts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386965" y="3044825"/>
            <a:ext cx="7348220" cy="15847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These prompts guide the AI to follow a specific structure or action, ensuring consistent and high-quality outputs. They are ideal for generating product descriptions, meeting minutes, or support replies.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52-d2nf8a18bjvh7rlj09n0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0" y="0"/>
            <a:ext cx="12202795" cy="68510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4163" y="2536825"/>
            <a:ext cx="2642870" cy="178157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789998" y="3014345"/>
            <a:ext cx="8116570" cy="683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Advanced Techniques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322638" y="2781300"/>
            <a:ext cx="71755" cy="137223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3322638" y="2781300"/>
            <a:ext cx="71755" cy="13722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9FC35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Iterative refinement cycle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1838960" y="1971040"/>
            <a:ext cx="9264015" cy="3397885"/>
          </a:xfrm>
          <a:prstGeom prst="roundRect">
            <a:avLst>
              <a:gd name="adj" fmla="val 10344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F4F4D3"/>
                </a:gs>
                <a:gs pos="100000">
                  <a:srgbClr val="BCBE2B"/>
                </a:gs>
              </a:gsLst>
              <a:lin ang="2700000" scaled="1"/>
            </a:gra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838960" y="1971040"/>
            <a:ext cx="9264015" cy="33978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1000760" y="1432560"/>
            <a:ext cx="4312285" cy="4312285"/>
          </a:xfrm>
          <a:prstGeom prst="ellipse">
            <a:avLst/>
          </a:prstGeom>
          <a:gradFill flip="none" rotWithShape="1">
            <a:gsLst>
              <a:gs pos="0">
                <a:srgbClr val="9FC35D"/>
              </a:gs>
              <a:gs pos="41000">
                <a:srgbClr val="9FC35D"/>
              </a:gs>
              <a:gs pos="100000">
                <a:srgbClr val="C5DB9E"/>
              </a:gs>
            </a:gsLst>
            <a:lin ang="13500000" scaled="1"/>
          </a:gradFill>
          <a:ln/>
        </p:spPr>
      </p:sp>
      <p:sp>
        <p:nvSpPr>
          <p:cNvPr id="6" name="Text 4"/>
          <p:cNvSpPr/>
          <p:nvPr/>
        </p:nvSpPr>
        <p:spPr>
          <a:xfrm>
            <a:off x="1000760" y="1432560"/>
            <a:ext cx="4312285" cy="43122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393190" y="2320290"/>
            <a:ext cx="356870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Iterative Process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351280" y="2929255"/>
            <a:ext cx="3696335" cy="14293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Start with a basic prompt and refine it based on the AI’s response. This iterative approach helps add missing context or constraints, improving the output with each iteration.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313045" y="2340610"/>
            <a:ext cx="537654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9FC35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Real-World Example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312410" y="2951480"/>
            <a:ext cx="5643880" cy="14265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 instance, transforming 'Tell me about AI risks' into a 150-word regulator briefing with citations through three quick iterations can significantly enhance clarity and relevance.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02970" y="1649095"/>
            <a:ext cx="10354945" cy="4533900"/>
          </a:xfrm>
          <a:prstGeom prst="roundRect">
            <a:avLst>
              <a:gd name="adj" fmla="val 8217"/>
            </a:avLst>
          </a:prstGeom>
          <a:solidFill>
            <a:srgbClr val="FFFFFF"/>
          </a:solidFill>
          <a:ln w="12700">
            <a:solidFill>
              <a:srgbClr val="9FC35D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02970" y="1649095"/>
            <a:ext cx="10354945" cy="4533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47-d2nf88p8bjvh7rlj09hg.png"/>
          <p:cNvPicPr>
            <a:picLocks noChangeAspect="1"/>
          </p:cNvPicPr>
          <p:nvPr/>
        </p:nvPicPr>
        <p:blipFill>
          <a:blip r:embed="rId3"/>
          <a:srcRect l="64" r="64"/>
          <a:stretch/>
        </p:blipFill>
        <p:spPr>
          <a:xfrm>
            <a:off x="6888480" y="2040255"/>
            <a:ext cx="3987800" cy="3808095"/>
          </a:xfrm>
          <a:prstGeom prst="roundRect">
            <a:avLst>
              <a:gd name="adj" fmla="val 4406"/>
            </a:avLst>
          </a:prstGeom>
        </p:spPr>
      </p:pic>
      <p:sp>
        <p:nvSpPr>
          <p:cNvPr id="5" name="Text 2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9FC35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Chain-of-thought reasoning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309370" y="2899410"/>
            <a:ext cx="5236210" cy="0"/>
          </a:xfrm>
          <a:prstGeom prst="line">
            <a:avLst/>
          </a:prstGeom>
          <a:noFill/>
          <a:ln w="28575">
            <a:solidFill>
              <a:srgbClr val="526927"/>
            </a:solidFill>
            <a:prstDash val="solid"/>
            <a:headEnd type="none"/>
            <a:tailEnd type="none"/>
          </a:ln>
        </p:spPr>
      </p:sp>
      <p:sp>
        <p:nvSpPr>
          <p:cNvPr id="7" name="Text 4"/>
          <p:cNvSpPr/>
          <p:nvPr/>
        </p:nvSpPr>
        <p:spPr>
          <a:xfrm>
            <a:off x="1273810" y="2357755"/>
            <a:ext cx="530923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9FC35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Step-by-Step Reasoning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309370" y="3060065"/>
            <a:ext cx="5324475" cy="1981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Guide the AI to follow a step-by-step process by explicitly instructing it to 'think through' the solution. This technique improves the quality of reasoning and coherence in complex tasks.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9FC35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Few-shot pattern matching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459105" y="1641475"/>
            <a:ext cx="3490175" cy="419417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solidFill>
              <a:srgbClr val="9FC35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459105" y="1641475"/>
            <a:ext cx="3490175" cy="41941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72605" y="5075555"/>
            <a:ext cx="3477385" cy="761365"/>
          </a:xfrm>
          <a:prstGeom prst="rtTriangle">
            <a:avLst/>
          </a:prstGeom>
          <a:solidFill>
            <a:srgbClr val="9FC35D"/>
          </a:solidFill>
          <a:ln/>
        </p:spPr>
      </p:sp>
      <p:sp>
        <p:nvSpPr>
          <p:cNvPr id="6" name="Text 4"/>
          <p:cNvSpPr/>
          <p:nvPr/>
        </p:nvSpPr>
        <p:spPr>
          <a:xfrm>
            <a:off x="472605" y="5075555"/>
            <a:ext cx="3477385" cy="761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 flipH="1">
            <a:off x="471895" y="4772025"/>
            <a:ext cx="3477385" cy="1064895"/>
          </a:xfrm>
          <a:prstGeom prst="rtTriangle">
            <a:avLst/>
          </a:prstGeom>
          <a:solidFill>
            <a:srgbClr val="9FC35D"/>
          </a:solidFill>
          <a:ln/>
        </p:spPr>
      </p:sp>
      <p:sp>
        <p:nvSpPr>
          <p:cNvPr id="8" name="Text 6"/>
          <p:cNvSpPr/>
          <p:nvPr/>
        </p:nvSpPr>
        <p:spPr>
          <a:xfrm>
            <a:off x="471895" y="4772025"/>
            <a:ext cx="3477385" cy="10648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310235" y="1641475"/>
            <a:ext cx="3490175" cy="419417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solidFill>
              <a:srgbClr val="9FC35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4310235" y="1641475"/>
            <a:ext cx="3490175" cy="41941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323735" y="5075555"/>
            <a:ext cx="3477385" cy="761365"/>
          </a:xfrm>
          <a:prstGeom prst="rtTriangle">
            <a:avLst/>
          </a:prstGeom>
          <a:solidFill>
            <a:srgbClr val="9FC35D"/>
          </a:solidFill>
          <a:ln/>
        </p:spPr>
      </p:sp>
      <p:sp>
        <p:nvSpPr>
          <p:cNvPr id="12" name="Text 10"/>
          <p:cNvSpPr/>
          <p:nvPr/>
        </p:nvSpPr>
        <p:spPr>
          <a:xfrm>
            <a:off x="4323735" y="5075555"/>
            <a:ext cx="3477385" cy="761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flipH="1">
            <a:off x="4323024" y="4772025"/>
            <a:ext cx="3477385" cy="1064895"/>
          </a:xfrm>
          <a:prstGeom prst="rtTriangle">
            <a:avLst/>
          </a:prstGeom>
          <a:solidFill>
            <a:srgbClr val="9FC35D"/>
          </a:solidFill>
          <a:ln/>
        </p:spPr>
      </p:sp>
      <p:sp>
        <p:nvSpPr>
          <p:cNvPr id="14" name="Text 12"/>
          <p:cNvSpPr/>
          <p:nvPr/>
        </p:nvSpPr>
        <p:spPr>
          <a:xfrm>
            <a:off x="4323024" y="4772025"/>
            <a:ext cx="3477385" cy="10648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8161364" y="1641475"/>
            <a:ext cx="3490175" cy="419417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solidFill>
              <a:srgbClr val="9FC35D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161364" y="1641475"/>
            <a:ext cx="3490175" cy="41941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8174865" y="5075555"/>
            <a:ext cx="3477385" cy="761365"/>
          </a:xfrm>
          <a:prstGeom prst="rtTriangle">
            <a:avLst/>
          </a:prstGeom>
          <a:solidFill>
            <a:srgbClr val="9FC35D"/>
          </a:solidFill>
          <a:ln/>
        </p:spPr>
      </p:sp>
      <p:sp>
        <p:nvSpPr>
          <p:cNvPr id="18" name="Text 16"/>
          <p:cNvSpPr/>
          <p:nvPr/>
        </p:nvSpPr>
        <p:spPr>
          <a:xfrm>
            <a:off x="8174865" y="5075555"/>
            <a:ext cx="3477385" cy="761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flipH="1">
            <a:off x="8174154" y="4772025"/>
            <a:ext cx="3477385" cy="1064895"/>
          </a:xfrm>
          <a:prstGeom prst="rtTriangle">
            <a:avLst/>
          </a:prstGeom>
          <a:solidFill>
            <a:srgbClr val="9FC35D"/>
          </a:solidFill>
          <a:ln/>
        </p:spPr>
      </p:sp>
      <p:sp>
        <p:nvSpPr>
          <p:cNvPr id="20" name="Text 18"/>
          <p:cNvSpPr/>
          <p:nvPr/>
        </p:nvSpPr>
        <p:spPr>
          <a:xfrm>
            <a:off x="8174154" y="4772025"/>
            <a:ext cx="3477385" cy="10648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95529" y="1803400"/>
            <a:ext cx="3132773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9FC35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Pattern Matching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564265" y="2470785"/>
            <a:ext cx="3321777" cy="14934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Provide the AI with a few examples to learn from, guiding it to produce outputs that follow the same pattern. This technique is highly effective for tasks requiring consistency.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4452343" y="1803400"/>
            <a:ext cx="3132063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9FC35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Live Demo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377736" y="2470785"/>
            <a:ext cx="3286961" cy="14934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 example, supplying three bilingual sentence pairs can turn the same model into a legal clause drafter, a tweet scheduler, and a SQL writer, proving the power of examples.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308446" y="1803400"/>
            <a:ext cx="3132063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9FC35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Quality Over Quantity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308446" y="2470785"/>
            <a:ext cx="3280566" cy="14934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quality of examples (terminology, register) outweighs quantity. Iterating examples until the desired style is locked in ensures high-quality outputs.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52-d2nf8a18bjvh7rlj09n0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0" y="0"/>
            <a:ext cx="12202795" cy="68510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4163" y="2536825"/>
            <a:ext cx="2642870" cy="178157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789998" y="3014345"/>
            <a:ext cx="8116570" cy="683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Best Practice Playbook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322638" y="2781300"/>
            <a:ext cx="71755" cy="137223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3322638" y="2781300"/>
            <a:ext cx="71755" cy="13722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682355" y="-13970"/>
            <a:ext cx="3520440" cy="687197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9FC35D"/>
              </a:gs>
              <a:gs pos="41000">
                <a:srgbClr val="9FC35D"/>
              </a:gs>
              <a:gs pos="100000">
                <a:srgbClr val="C5DB9E"/>
              </a:gs>
            </a:gsLst>
            <a:lin ang="135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8682355" y="-13970"/>
            <a:ext cx="3520440" cy="68719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38810" y="603885"/>
            <a:ext cx="804354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9FC35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Precision, context, examples rule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640715" y="1544320"/>
            <a:ext cx="9264015" cy="19234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F4F4D3"/>
                </a:gs>
                <a:gs pos="100000">
                  <a:srgbClr val="BCBE2B"/>
                </a:gs>
              </a:gsLst>
              <a:lin ang="2700000" scaled="1"/>
            </a:gra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640715" y="1544320"/>
            <a:ext cx="9264015" cy="1923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878840" y="1765300"/>
            <a:ext cx="1325880" cy="13258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9FC35D"/>
              </a:gs>
              <a:gs pos="29000">
                <a:srgbClr val="9FC35D"/>
              </a:gs>
              <a:gs pos="100000">
                <a:srgbClr val="C5DB9E"/>
              </a:gs>
            </a:gsLst>
            <a:lin ang="135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878840" y="1765300"/>
            <a:ext cx="1325880" cy="1325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40715" y="3789680"/>
            <a:ext cx="9264015" cy="18878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F4F4D3"/>
                </a:gs>
                <a:gs pos="100000">
                  <a:srgbClr val="BCBE2B"/>
                </a:gs>
              </a:gsLst>
              <a:lin ang="2700000" scaled="1"/>
            </a:gra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640715" y="3789680"/>
            <a:ext cx="9264015" cy="18878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78840" y="4010660"/>
            <a:ext cx="1325880" cy="13258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9FC35D"/>
              </a:gs>
              <a:gs pos="29000">
                <a:srgbClr val="9FC35D"/>
              </a:gs>
              <a:gs pos="100000">
                <a:srgbClr val="C5DB9E"/>
              </a:gs>
            </a:gsLst>
            <a:lin ang="135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878840" y="4010660"/>
            <a:ext cx="1325880" cy="1325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055370" y="2027555"/>
            <a:ext cx="972185" cy="683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2463165" y="1822450"/>
            <a:ext cx="677926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9FC35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P-C-E Rule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2463165" y="2174240"/>
            <a:ext cx="7056120" cy="11207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State the Purpose, supply Context, and give Examples. This mnemonic ensures prompts are clear, specific, and effective, reducing ambiguity and improving AI responses.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055370" y="4272915"/>
            <a:ext cx="972185" cy="683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2463165" y="4067810"/>
            <a:ext cx="677926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9FC35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Common Pitfalls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2463165" y="4419600"/>
            <a:ext cx="7056120" cy="5716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Avoid common failures like ambiguity, missing audience, and omitted output length. A well-crafted prompt should be precise and provide all necessary details.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50-d2nf89h8bjvh7rlj09j0.png"/>
          <p:cNvPicPr>
            <a:picLocks noChangeAspect="1"/>
          </p:cNvPicPr>
          <p:nvPr/>
        </p:nvPicPr>
        <p:blipFill>
          <a:blip r:embed="rId3"/>
          <a:srcRect l="23" r="23"/>
          <a:stretch/>
        </p:blipFill>
        <p:spPr>
          <a:xfrm>
            <a:off x="0" y="-12065"/>
            <a:ext cx="12204700" cy="687006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flipH="1">
            <a:off x="1694180" y="2616835"/>
            <a:ext cx="12700" cy="467995"/>
          </a:xfrm>
          <a:prstGeom prst="line">
            <a:avLst/>
          </a:prstGeom>
          <a:noFill/>
          <a:ln w="19050">
            <a:solidFill>
              <a:srgbClr val="9FC35D"/>
            </a:solidFill>
            <a:prstDash val="solid"/>
            <a:headEnd type="none"/>
            <a:tailEnd type="none"/>
          </a:ln>
        </p:spPr>
      </p:sp>
      <p:sp>
        <p:nvSpPr>
          <p:cNvPr id="4" name="Shape 1"/>
          <p:cNvSpPr/>
          <p:nvPr/>
        </p:nvSpPr>
        <p:spPr>
          <a:xfrm flipH="1">
            <a:off x="1694180" y="3577590"/>
            <a:ext cx="12700" cy="467995"/>
          </a:xfrm>
          <a:prstGeom prst="line">
            <a:avLst/>
          </a:prstGeom>
          <a:noFill/>
          <a:ln w="19050">
            <a:solidFill>
              <a:srgbClr val="9FC35D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 flipH="1">
            <a:off x="1694180" y="4538345"/>
            <a:ext cx="12700" cy="467995"/>
          </a:xfrm>
          <a:prstGeom prst="line">
            <a:avLst/>
          </a:prstGeom>
          <a:noFill/>
          <a:ln w="19050">
            <a:solidFill>
              <a:srgbClr val="9FC35D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 flipH="1">
            <a:off x="7422515" y="2616835"/>
            <a:ext cx="12700" cy="467995"/>
          </a:xfrm>
          <a:prstGeom prst="line">
            <a:avLst/>
          </a:prstGeom>
          <a:noFill/>
          <a:ln w="19050">
            <a:solidFill>
              <a:srgbClr val="9FC35D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 flipH="1">
            <a:off x="7422515" y="3577590"/>
            <a:ext cx="12700" cy="467995"/>
          </a:xfrm>
          <a:prstGeom prst="line">
            <a:avLst/>
          </a:prstGeom>
          <a:noFill/>
          <a:ln w="19050">
            <a:solidFill>
              <a:srgbClr val="9FC35D"/>
            </a:solidFill>
            <a:prstDash val="solid"/>
            <a:headEnd type="none"/>
            <a:tailEnd type="none"/>
          </a:ln>
        </p:spPr>
      </p:sp>
      <p:sp>
        <p:nvSpPr>
          <p:cNvPr id="8" name="Text 5"/>
          <p:cNvSpPr/>
          <p:nvPr/>
        </p:nvSpPr>
        <p:spPr>
          <a:xfrm>
            <a:off x="3781425" y="1304925"/>
            <a:ext cx="462915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95960" y="2559685"/>
            <a:ext cx="88582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9FC35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762760" y="2621280"/>
            <a:ext cx="554736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Why Prompts Rule AI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97560" y="3520440"/>
            <a:ext cx="83502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9FC35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762760" y="3582035"/>
            <a:ext cx="559816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Prompt Anatomy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84225" y="4481195"/>
            <a:ext cx="85598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9FC35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762760" y="4542790"/>
            <a:ext cx="554736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Prompt Types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424295" y="2559685"/>
            <a:ext cx="88519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9FC35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491095" y="2621280"/>
            <a:ext cx="559816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Advanced Techniques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501130" y="3498850"/>
            <a:ext cx="78867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9FC35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491095" y="3582035"/>
            <a:ext cx="554736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Best Practice Playbook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9FC35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Testbench for continuous improvement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08-27-20:03:50-d2nf89h8bjvh7rlj09i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43345" y="1109345"/>
            <a:ext cx="5748655" cy="574865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45210" y="1656715"/>
            <a:ext cx="611886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9FC35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Prompt Library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045210" y="2770505"/>
            <a:ext cx="5051425" cy="1981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Maintain a shared prompt library with version control, A/B metrics, and reviewer ratings. This practice enables continuous improvement and knowledge sharing within teams.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52-d2nf8a18bjvh7rlj09n0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0" y="0"/>
            <a:ext cx="12202795" cy="68510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4163" y="2536825"/>
            <a:ext cx="2642870" cy="178157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789998" y="3014345"/>
            <a:ext cx="8116570" cy="683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Hands-On Drills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322638" y="2781300"/>
            <a:ext cx="71755" cy="137223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3322638" y="2781300"/>
            <a:ext cx="71755" cy="13722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9FC35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Open prompt ideation sprint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213360" y="1508125"/>
            <a:ext cx="11765280" cy="4257040"/>
          </a:xfrm>
          <a:prstGeom prst="roundRect">
            <a:avLst>
              <a:gd name="adj" fmla="val 8569"/>
            </a:avLst>
          </a:prstGeom>
          <a:solidFill>
            <a:srgbClr val="FFFFFF"/>
          </a:solidFill>
          <a:ln w="28575">
            <a:gradFill flip="none" rotWithShape="1">
              <a:gsLst>
                <a:gs pos="0">
                  <a:srgbClr val="8D8E20"/>
                </a:gs>
                <a:gs pos="38000">
                  <a:srgbClr val="77B437">
                    <a:alpha val="0"/>
                  </a:srgbClr>
                </a:gs>
                <a:gs pos="66000">
                  <a:srgbClr val="80BD3F">
                    <a:alpha val="0"/>
                  </a:srgbClr>
                </a:gs>
                <a:gs pos="100000">
                  <a:srgbClr val="BCBE2B"/>
                </a:gs>
              </a:gsLst>
              <a:lin ang="0" scaled="1"/>
            </a:gra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13360" y="1508125"/>
            <a:ext cx="11765280" cy="42570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 flipH="1">
            <a:off x="4751348" y="2398232"/>
            <a:ext cx="2642948" cy="2628591"/>
          </a:xfrm>
          <a:prstGeom prst="ellipse">
            <a:avLst/>
          </a:prstGeom>
          <a:solidFill>
            <a:srgbClr val="BCBE2B">
              <a:alpha val="12941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4751348" y="2398232"/>
            <a:ext cx="2642948" cy="262859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 flipH="1">
            <a:off x="4085590" y="1736090"/>
            <a:ext cx="3974465" cy="3952875"/>
          </a:xfrm>
          <a:prstGeom prst="ellipse">
            <a:avLst/>
          </a:prstGeom>
          <a:solidFill>
            <a:srgbClr val="BCBE2B">
              <a:alpha val="12941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4085590" y="1736090"/>
            <a:ext cx="3974465" cy="39528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 flipH="1">
            <a:off x="4503240" y="2151471"/>
            <a:ext cx="3139166" cy="3122113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BCBE2B"/>
            </a:solidFill>
            <a:prstDash val="dash"/>
          </a:ln>
        </p:spPr>
      </p:sp>
      <p:sp>
        <p:nvSpPr>
          <p:cNvPr id="10" name="Text 8"/>
          <p:cNvSpPr/>
          <p:nvPr/>
        </p:nvSpPr>
        <p:spPr>
          <a:xfrm>
            <a:off x="4503240" y="2151471"/>
            <a:ext cx="3139166" cy="312211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flipH="1">
            <a:off x="5063256" y="2708446"/>
            <a:ext cx="2019723" cy="2008751"/>
          </a:xfrm>
          <a:prstGeom prst="ellipse">
            <a:avLst/>
          </a:prstGeom>
          <a:gradFill flip="none" rotWithShape="1">
            <a:gsLst>
              <a:gs pos="0">
                <a:srgbClr val="9FC35D"/>
              </a:gs>
              <a:gs pos="41000">
                <a:srgbClr val="9FC35D"/>
              </a:gs>
              <a:gs pos="100000">
                <a:srgbClr val="C5DB9E"/>
              </a:gs>
            </a:gsLst>
            <a:lin ang="135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5063256" y="2708446"/>
            <a:ext cx="2019723" cy="200875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3" name="Image 0" descr="https://kimi-img.moonshot.cn/pub/slides/slides_tmpl/image/25-08-27-20:03:50-d2nf89h8bjvh7rlj09k0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18785" y="3159125"/>
            <a:ext cx="1107440" cy="1107440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579755" y="2103120"/>
            <a:ext cx="337439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9FC35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Exercise Overview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560705" y="2835275"/>
            <a:ext cx="3528695" cy="19018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Participants receive a product category and five minutes to craft an open-ended prompt that generates ten unique marketing slogans. This exercise focuses on creativity and diversity.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190865" y="2103120"/>
            <a:ext cx="364744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9FC35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Judging Criteria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8191500" y="2835275"/>
            <a:ext cx="3789045" cy="12678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Slogans are judged on novelty, brand fit, and emotional punch. Learners see how slight wording tweaks can multiply creative diversity.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21000000">
            <a:off x="347980" y="1683385"/>
            <a:ext cx="3241645" cy="3895725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9FC35D"/>
              </a:gs>
              <a:gs pos="41000">
                <a:srgbClr val="9FC35D"/>
              </a:gs>
              <a:gs pos="100000">
                <a:srgbClr val="C5DB9E"/>
              </a:gs>
            </a:gsLst>
            <a:lin ang="13500000" scaled="1"/>
          </a:gradFill>
          <a:ln/>
        </p:spPr>
      </p:sp>
      <p:sp>
        <p:nvSpPr>
          <p:cNvPr id="3" name="Text 1"/>
          <p:cNvSpPr/>
          <p:nvPr/>
        </p:nvSpPr>
        <p:spPr>
          <a:xfrm rot="21000000">
            <a:off x="347980" y="1683385"/>
            <a:ext cx="3241645" cy="38957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50-d2nf89h8bjvh7rlj09l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02" y="1884045"/>
            <a:ext cx="3537253" cy="390779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 rot="21000000">
            <a:off x="4404995" y="1683385"/>
            <a:ext cx="3241645" cy="3895725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9FC35D"/>
              </a:gs>
              <a:gs pos="41000">
                <a:srgbClr val="9FC35D"/>
              </a:gs>
              <a:gs pos="100000">
                <a:srgbClr val="C5DB9E"/>
              </a:gs>
            </a:gsLst>
            <a:lin ang="13500000" scaled="1"/>
          </a:gradFill>
          <a:ln/>
        </p:spPr>
      </p:sp>
      <p:sp>
        <p:nvSpPr>
          <p:cNvPr id="6" name="Text 3"/>
          <p:cNvSpPr/>
          <p:nvPr/>
        </p:nvSpPr>
        <p:spPr>
          <a:xfrm rot="21000000">
            <a:off x="4404995" y="1683385"/>
            <a:ext cx="3241645" cy="38957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7" name="Image 1" descr="https://kimi-img.moonshot.cn/pub/slides/slides_tmpl/image/25-08-27-20:03:50-d2nf89h8bjvh7rlj09l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617" y="1897380"/>
            <a:ext cx="3537253" cy="3907790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 rot="21000000">
            <a:off x="8315325" y="1683385"/>
            <a:ext cx="3241645" cy="3895725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9FC35D"/>
              </a:gs>
              <a:gs pos="41000">
                <a:srgbClr val="9FC35D"/>
              </a:gs>
              <a:gs pos="100000">
                <a:srgbClr val="C5DB9E"/>
              </a:gs>
            </a:gsLst>
            <a:lin ang="13500000" scaled="1"/>
          </a:gradFill>
          <a:ln/>
        </p:spPr>
      </p:sp>
      <p:sp>
        <p:nvSpPr>
          <p:cNvPr id="9" name="Text 5"/>
          <p:cNvSpPr/>
          <p:nvPr/>
        </p:nvSpPr>
        <p:spPr>
          <a:xfrm rot="21000000">
            <a:off x="8315325" y="1683385"/>
            <a:ext cx="3241645" cy="38957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2" descr="https://kimi-img.moonshot.cn/pub/slides/slides_tmpl/image/25-08-27-20:03:50-d2nf89h8bjvh7rlj09l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6947" y="1897380"/>
            <a:ext cx="3537253" cy="390779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09270" y="603885"/>
            <a:ext cx="1024826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9FC35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Vague-to-razor refinement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632460" y="2271395"/>
            <a:ext cx="322262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Starting Point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629285" y="2927985"/>
            <a:ext cx="3279140" cy="136445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Begin with a deliberately vague request like 'How do we grow?' and refine it by adding sector, goal, metric, timeframe, and format constraints.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4647565" y="2271395"/>
            <a:ext cx="322262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Refinement Process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4644390" y="2927985"/>
            <a:ext cx="3279140" cy="19103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Transform the prompt into a precise one, such as 'List three growth tactics for SaaS startups under $5 M ARR aiming to lift net revenue retention above 110% within two quarters, presented in a table with cost and timeline.'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8641715" y="2271395"/>
            <a:ext cx="316674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Practical Application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8638540" y="2927985"/>
            <a:ext cx="3221990" cy="10916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Learners practice this transformation live, understanding how detailed prompts yield more actionable results.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489700" y="-28575"/>
            <a:ext cx="5687695" cy="6878320"/>
          </a:xfrm>
          <a:prstGeom prst="rect">
            <a:avLst/>
          </a:prstGeom>
          <a:gradFill flip="none" rotWithShape="1">
            <a:gsLst>
              <a:gs pos="0">
                <a:srgbClr val="9FC35D"/>
              </a:gs>
              <a:gs pos="41000">
                <a:srgbClr val="9FC35D"/>
              </a:gs>
              <a:gs pos="100000">
                <a:srgbClr val="9FC35D"/>
              </a:gs>
            </a:gsLst>
            <a:lin ang="135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6489700" y="-28575"/>
            <a:ext cx="5687695" cy="68783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52-d2nf8a18bjvh7rlj09mg.png"/>
          <p:cNvPicPr>
            <a:picLocks noChangeAspect="1"/>
          </p:cNvPicPr>
          <p:nvPr/>
        </p:nvPicPr>
        <p:blipFill>
          <a:blip r:embed="rId3"/>
          <a:srcRect l="8" r="8"/>
          <a:stretch/>
        </p:blipFill>
        <p:spPr>
          <a:xfrm>
            <a:off x="121285" y="1811020"/>
            <a:ext cx="6915785" cy="38760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6065" y="603885"/>
            <a:ext cx="607949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9FC35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Few-shot translation build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141845" y="1290955"/>
            <a:ext cx="475615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Hands-On Exercise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143750" y="2404745"/>
            <a:ext cx="4740910" cy="30835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Learners supply three bilingual sentence pairs, then test the model on a fourth unseen sentence. This exercise highlights how example quality outweighs quantity.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52-d2nf8a18bjvh7rlj09n0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0" y="0"/>
            <a:ext cx="12202795" cy="68510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4163" y="2536825"/>
            <a:ext cx="2642870" cy="178157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789998" y="3014345"/>
            <a:ext cx="8116570" cy="683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Wrap-Up &amp; Next Steps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322638" y="2781300"/>
            <a:ext cx="71755" cy="137223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3322638" y="2781300"/>
            <a:ext cx="71755" cy="13722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48-d2nf8918bjvh7rlj09i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86905" y="1430020"/>
            <a:ext cx="4474210" cy="430974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9FC35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takeaways checklist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075690" y="1915795"/>
            <a:ext cx="664464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9FC35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Summary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111250" y="3197225"/>
            <a:ext cx="5343525" cy="1981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One-screen cheat-sheet summarizing the four-block anatomy, the P-C-E rule, the refinement loop, and the prompt library habit. This serves as a quick reference for daily work.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58215" y="1603375"/>
            <a:ext cx="10179050" cy="1905635"/>
          </a:xfrm>
          <a:prstGeom prst="roundRect">
            <a:avLst>
              <a:gd name="adj" fmla="val 6321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8D8E20"/>
                </a:gs>
                <a:gs pos="30000">
                  <a:srgbClr val="8D8E20"/>
                </a:gs>
                <a:gs pos="100000">
                  <a:srgbClr val="BCBE2B"/>
                </a:gs>
              </a:gsLst>
              <a:lin ang="10800000" scaled="1"/>
            </a:gra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58215" y="1603375"/>
            <a:ext cx="10179050" cy="1905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958215" y="3849370"/>
            <a:ext cx="10179050" cy="1905635"/>
          </a:xfrm>
          <a:prstGeom prst="roundRect">
            <a:avLst>
              <a:gd name="adj" fmla="val 6321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8D8E20"/>
                </a:gs>
                <a:gs pos="30000">
                  <a:srgbClr val="8D8E20"/>
                </a:gs>
                <a:gs pos="100000">
                  <a:srgbClr val="BCBE2B"/>
                </a:gs>
              </a:gsLst>
              <a:lin ang="10800000" scaled="1"/>
            </a:gra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58215" y="3849370"/>
            <a:ext cx="10179050" cy="1905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" name="Image 0" descr="https://kimi-img.moonshot.cn/pub/slides/slides_tmpl/image/25-08-27-20:03:50-d2nf89h8bjvh7rlj09k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660" y="1997710"/>
            <a:ext cx="8344535" cy="298450"/>
          </a:xfrm>
          <a:prstGeom prst="rect">
            <a:avLst/>
          </a:prstGeom>
        </p:spPr>
      </p:pic>
      <p:pic>
        <p:nvPicPr>
          <p:cNvPr id="7" name="Image 1" descr="https://kimi-img.moonshot.cn/pub/slides/slides_tmpl/image/25-08-27-20:03:50-d2nf89h8bjvh7rlj09k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660" y="4220210"/>
            <a:ext cx="8344535" cy="29845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9FC35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Apply to your workflow now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1278890" y="1732280"/>
            <a:ext cx="882269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9FC35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Immediate Application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1223645" y="2205355"/>
            <a:ext cx="9516110" cy="6338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Challenge learners to pick one recurring task—email, report, data summary—and rewrite its prompt using module techniques within 24 hours. This ensures practical application of learned skills.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1278890" y="3978275"/>
            <a:ext cx="882269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9FC35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Peer Review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1223645" y="4451350"/>
            <a:ext cx="9516110" cy="6338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Provide a submission link for peer review and promise a follow-up clinic to review real results, ensuring skills transfer beyond the classroom.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9FC35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Further learning roadmap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185420" y="1710055"/>
            <a:ext cx="3778250" cy="4194175"/>
          </a:xfrm>
          <a:prstGeom prst="roundRect">
            <a:avLst>
              <a:gd name="adj" fmla="val 4788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8D8E20"/>
                </a:gs>
                <a:gs pos="30000">
                  <a:srgbClr val="8D8E20"/>
                </a:gs>
                <a:gs pos="100000">
                  <a:srgbClr val="BCBE2B"/>
                </a:gs>
              </a:gsLst>
              <a:lin ang="10800000" scaled="1"/>
            </a:gra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85420" y="1710055"/>
            <a:ext cx="3778250" cy="41941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123690" y="1710055"/>
            <a:ext cx="3778250" cy="4194175"/>
          </a:xfrm>
          <a:prstGeom prst="roundRect">
            <a:avLst>
              <a:gd name="adj" fmla="val 4788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8D8E20"/>
                </a:gs>
                <a:gs pos="30000">
                  <a:srgbClr val="8D8E20"/>
                </a:gs>
                <a:gs pos="100000">
                  <a:srgbClr val="BCBE2B"/>
                </a:gs>
              </a:gsLst>
              <a:lin ang="10800000" scaled="1"/>
            </a:gra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4123690" y="1710055"/>
            <a:ext cx="3778250" cy="41941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8082915" y="1710055"/>
            <a:ext cx="3778250" cy="4194175"/>
          </a:xfrm>
          <a:prstGeom prst="roundRect">
            <a:avLst>
              <a:gd name="adj" fmla="val 4788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8D8E20"/>
                </a:gs>
                <a:gs pos="30000">
                  <a:srgbClr val="8D8E20"/>
                </a:gs>
                <a:gs pos="100000">
                  <a:srgbClr val="BCBE2B"/>
                </a:gs>
              </a:gsLst>
              <a:lin ang="10800000" scaled="1"/>
            </a:gra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8082915" y="1710055"/>
            <a:ext cx="3778250" cy="41941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462915" y="1902460"/>
            <a:ext cx="875030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9FC35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12115" y="2498090"/>
            <a:ext cx="349758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9FC35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Next-Step Resources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257810" y="3165475"/>
            <a:ext cx="3726180" cy="114339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Curated resources include open-source prompt libraries, academic papers on advanced techniques, community Discord channels, and monthly prompt hackathons.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401185" y="1902460"/>
            <a:ext cx="1104900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9FC35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4350385" y="2498090"/>
            <a:ext cx="344614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9FC35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Continuous Learning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4198620" y="3165475"/>
            <a:ext cx="3672205" cy="114339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Treat prompt engineering as an evergreen craft that compounds career value as models evolve. Stay updated with the latest advancements and techniques.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8360410" y="1902460"/>
            <a:ext cx="1104900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9FC35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309610" y="2498090"/>
            <a:ext cx="344678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9FC35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Community Engagement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157845" y="3165475"/>
            <a:ext cx="3672205" cy="114339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Engage with the community through hackathons and forums to share knowledge and stay at the forefront of prompt engineering practices.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55-d2nf8ap8bjvh7rlj09ng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0" y="-11430"/>
            <a:ext cx="12202795" cy="6868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670175" y="2115820"/>
            <a:ext cx="6761480" cy="1414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7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3697605" y="4645660"/>
            <a:ext cx="2078990" cy="47879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2"/>
          <p:cNvSpPr/>
          <p:nvPr/>
        </p:nvSpPr>
        <p:spPr>
          <a:xfrm>
            <a:off x="3697605" y="4645660"/>
            <a:ext cx="2078990" cy="4787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777615" y="4700905"/>
            <a:ext cx="1918970" cy="3693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415405" y="4645660"/>
            <a:ext cx="2078990" cy="47879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6415405" y="4645660"/>
            <a:ext cx="2078990" cy="4787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495415" y="4700905"/>
            <a:ext cx="191897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2025/01/01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50-d2nf89h8bjvh7rlj09j0.png"/>
          <p:cNvPicPr>
            <a:picLocks noChangeAspect="1"/>
          </p:cNvPicPr>
          <p:nvPr/>
        </p:nvPicPr>
        <p:blipFill>
          <a:blip r:embed="rId3"/>
          <a:srcRect l="23" r="23"/>
          <a:stretch/>
        </p:blipFill>
        <p:spPr>
          <a:xfrm>
            <a:off x="-6350" y="0"/>
            <a:ext cx="12204700" cy="68700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781425" y="1304925"/>
            <a:ext cx="462915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909888" y="2913380"/>
            <a:ext cx="104140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3200" b="1" dirty="0">
                <a:solidFill>
                  <a:srgbClr val="9FC35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909888" y="3482975"/>
            <a:ext cx="253873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Hands-On Drills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720523" y="2913380"/>
            <a:ext cx="104140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3200" b="1" dirty="0">
                <a:solidFill>
                  <a:srgbClr val="9FC35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720523" y="3482975"/>
            <a:ext cx="2561590" cy="774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Wrap-Up &amp; Next Steps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52-d2nf8a18bjvh7rlj09n0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0" y="0"/>
            <a:ext cx="12202795" cy="68510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4163" y="2536825"/>
            <a:ext cx="2642870" cy="178157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789998" y="3014345"/>
            <a:ext cx="8116570" cy="683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Why Prompts Rule AI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322638" y="2781300"/>
            <a:ext cx="71755" cy="137223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3322638" y="2781300"/>
            <a:ext cx="71755" cy="13722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635" y="-1905"/>
            <a:ext cx="4740275" cy="6859905"/>
          </a:xfrm>
          <a:prstGeom prst="rect">
            <a:avLst/>
          </a:prstGeom>
          <a:gradFill flip="none" rotWithShape="1">
            <a:gsLst>
              <a:gs pos="0">
                <a:srgbClr val="9FC35D"/>
              </a:gs>
              <a:gs pos="41000">
                <a:srgbClr val="9FC35D"/>
              </a:gs>
              <a:gs pos="100000">
                <a:srgbClr val="C5DB9E"/>
              </a:gs>
            </a:gsLst>
            <a:lin ang="135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635" y="-1905"/>
            <a:ext cx="4740275" cy="6859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236855" y="1508760"/>
            <a:ext cx="4108450" cy="4556760"/>
          </a:xfrm>
          <a:prstGeom prst="roundRect">
            <a:avLst>
              <a:gd name="adj" fmla="val 6321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8D8E20"/>
                </a:gs>
                <a:gs pos="30000">
                  <a:srgbClr val="8D8E20"/>
                </a:gs>
                <a:gs pos="100000">
                  <a:srgbClr val="BCBE2B"/>
                </a:gs>
              </a:gsLst>
              <a:lin ang="10800000" scaled="1"/>
            </a:gra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236855" y="1508760"/>
            <a:ext cx="4108450" cy="45567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43510" y="319405"/>
            <a:ext cx="439864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Prompts decide AI quality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15925" y="2587625"/>
            <a:ext cx="3692525" cy="0"/>
          </a:xfrm>
          <a:prstGeom prst="line">
            <a:avLst/>
          </a:prstGeom>
          <a:noFill/>
          <a:ln w="31750">
            <a:solidFill>
              <a:srgbClr val="BCBE2B"/>
            </a:solidFill>
            <a:prstDash val="solid"/>
            <a:headEnd type="none"/>
            <a:tailEnd type="none"/>
          </a:ln>
        </p:spPr>
      </p:sp>
      <p:sp>
        <p:nvSpPr>
          <p:cNvPr id="8" name="Shape 6"/>
          <p:cNvSpPr/>
          <p:nvPr/>
        </p:nvSpPr>
        <p:spPr>
          <a:xfrm>
            <a:off x="415925" y="2498725"/>
            <a:ext cx="3692525" cy="0"/>
          </a:xfrm>
          <a:prstGeom prst="line">
            <a:avLst/>
          </a:prstGeom>
          <a:noFill/>
          <a:ln w="12700">
            <a:solidFill>
              <a:srgbClr val="BCBE2B"/>
            </a:solidFill>
            <a:prstDash val="solid"/>
            <a:headEnd type="none"/>
            <a:tailEnd type="none"/>
          </a:ln>
        </p:spPr>
      </p:sp>
      <p:sp>
        <p:nvSpPr>
          <p:cNvPr id="9" name="Shape 7"/>
          <p:cNvSpPr/>
          <p:nvPr/>
        </p:nvSpPr>
        <p:spPr>
          <a:xfrm>
            <a:off x="5000625" y="1233805"/>
            <a:ext cx="6847840" cy="1905635"/>
          </a:xfrm>
          <a:prstGeom prst="roundRect">
            <a:avLst>
              <a:gd name="adj" fmla="val 6321"/>
            </a:avLst>
          </a:prstGeom>
          <a:solidFill>
            <a:srgbClr val="FFFFFF"/>
          </a:solidFill>
          <a:ln w="28575">
            <a:solidFill>
              <a:srgbClr val="9FC35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5000625" y="1233805"/>
            <a:ext cx="6847840" cy="1905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rot="5400000">
            <a:off x="5291803" y="1395095"/>
            <a:ext cx="293931" cy="252730"/>
          </a:xfrm>
          <a:prstGeom prst="triangle">
            <a:avLst>
              <a:gd name="adj" fmla="val 50000"/>
            </a:avLst>
          </a:prstGeom>
          <a:solidFill>
            <a:srgbClr val="9FC35D"/>
          </a:solidFill>
          <a:ln/>
        </p:spPr>
      </p:sp>
      <p:sp>
        <p:nvSpPr>
          <p:cNvPr id="12" name="Text 10"/>
          <p:cNvSpPr/>
          <p:nvPr/>
        </p:nvSpPr>
        <p:spPr>
          <a:xfrm rot="5400000">
            <a:off x="5291803" y="1395095"/>
            <a:ext cx="293931" cy="252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000625" y="3707765"/>
            <a:ext cx="6847840" cy="1905635"/>
          </a:xfrm>
          <a:prstGeom prst="roundRect">
            <a:avLst>
              <a:gd name="adj" fmla="val 6321"/>
            </a:avLst>
          </a:prstGeom>
          <a:solidFill>
            <a:srgbClr val="FFFFFF"/>
          </a:solidFill>
          <a:ln w="28575">
            <a:solidFill>
              <a:srgbClr val="9FC35D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5000625" y="3707765"/>
            <a:ext cx="6847840" cy="1905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 rot="5400000">
            <a:off x="5291803" y="3869055"/>
            <a:ext cx="293931" cy="252730"/>
          </a:xfrm>
          <a:prstGeom prst="triangle">
            <a:avLst>
              <a:gd name="adj" fmla="val 50000"/>
            </a:avLst>
          </a:prstGeom>
          <a:solidFill>
            <a:srgbClr val="9FC35D"/>
          </a:solidFill>
          <a:ln/>
        </p:spPr>
      </p:sp>
      <p:sp>
        <p:nvSpPr>
          <p:cNvPr id="16" name="Text 14"/>
          <p:cNvSpPr/>
          <p:nvPr/>
        </p:nvSpPr>
        <p:spPr>
          <a:xfrm rot="5400000">
            <a:off x="5291803" y="3869055"/>
            <a:ext cx="293931" cy="252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236855" y="1746250"/>
            <a:ext cx="410845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Prompt Sensitivity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15925" y="2661920"/>
            <a:ext cx="3930015" cy="21947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wording of a prompt directly determines the quality of an LLM’s response. Vague inputs yield generic or inaccurate outputs, while well-engineered prompts unlock precise, creative, and efficient results.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635296" y="1362710"/>
            <a:ext cx="5935758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High-Leverage Skill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176846" y="1706245"/>
            <a:ext cx="6401780" cy="8576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Prompt engineering is the single highest-leverage skill for AI users. By mastering it, users can shape AI interactions to achieve optimal outcomes in various applications.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635296" y="3836670"/>
            <a:ext cx="5935758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Impact on Output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5176846" y="4180205"/>
            <a:ext cx="6401780" cy="5716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well-crafted prompt can transform AI responses from generic to highly relevant, making it essential for maximizing the potential of AI models.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9FC35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Business value of prompt craft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-6985" y="1494790"/>
            <a:ext cx="12206605" cy="112649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9FC35D"/>
              </a:gs>
              <a:gs pos="41000">
                <a:srgbClr val="9FC35D"/>
              </a:gs>
              <a:gs pos="100000">
                <a:srgbClr val="C5DB9E"/>
              </a:gs>
            </a:gsLst>
            <a:lin ang="135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-6985" y="1494790"/>
            <a:ext cx="12206605" cy="11264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751840" y="1925320"/>
            <a:ext cx="5047158" cy="4023360"/>
          </a:xfrm>
          <a:prstGeom prst="roundRect">
            <a:avLst>
              <a:gd name="adj" fmla="val 3066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8D8E20"/>
                </a:gs>
                <a:gs pos="30000">
                  <a:srgbClr val="8D8E20"/>
                </a:gs>
                <a:gs pos="100000">
                  <a:srgbClr val="BCBE2B"/>
                </a:gs>
              </a:gsLst>
              <a:lin ang="10800000" scaled="1"/>
            </a:gra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51840" y="1925320"/>
            <a:ext cx="5047158" cy="40233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01037" y="3101340"/>
            <a:ext cx="4506864" cy="0"/>
          </a:xfrm>
          <a:prstGeom prst="line">
            <a:avLst/>
          </a:prstGeom>
          <a:noFill/>
          <a:ln w="19050">
            <a:solidFill>
              <a:srgbClr val="5E5F15"/>
            </a:solidFill>
            <a:prstDash val="solid"/>
            <a:headEnd type="none"/>
            <a:tailEnd type="none"/>
          </a:ln>
        </p:spPr>
      </p:sp>
      <p:sp>
        <p:nvSpPr>
          <p:cNvPr id="8" name="Shape 6"/>
          <p:cNvSpPr/>
          <p:nvPr/>
        </p:nvSpPr>
        <p:spPr>
          <a:xfrm>
            <a:off x="6332677" y="1925320"/>
            <a:ext cx="5047158" cy="4023360"/>
          </a:xfrm>
          <a:prstGeom prst="roundRect">
            <a:avLst>
              <a:gd name="adj" fmla="val 3066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8D8E20"/>
                </a:gs>
                <a:gs pos="30000">
                  <a:srgbClr val="8D8E20"/>
                </a:gs>
                <a:gs pos="100000">
                  <a:srgbClr val="BCBE2B"/>
                </a:gs>
              </a:gsLst>
              <a:lin ang="10800000" scaled="1"/>
            </a:gra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6332677" y="1925320"/>
            <a:ext cx="5047158" cy="40233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581874" y="3101340"/>
            <a:ext cx="4506864" cy="0"/>
          </a:xfrm>
          <a:prstGeom prst="line">
            <a:avLst/>
          </a:prstGeom>
          <a:noFill/>
          <a:ln w="19050">
            <a:solidFill>
              <a:srgbClr val="5E5F15"/>
            </a:solidFill>
            <a:prstDash val="solid"/>
            <a:headEnd type="none"/>
            <a:tailEnd type="none"/>
          </a:ln>
        </p:spPr>
      </p:sp>
      <p:sp>
        <p:nvSpPr>
          <p:cNvPr id="11" name="Text 9"/>
          <p:cNvSpPr/>
          <p:nvPr/>
        </p:nvSpPr>
        <p:spPr>
          <a:xfrm>
            <a:off x="1023090" y="2209800"/>
            <a:ext cx="4505394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9FC35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ROI in Business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73131" y="3155315"/>
            <a:ext cx="4797961" cy="15847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Crafting effective prompts leads to faster task completion, fewer revision cycles, and the ability to delegate complex work to AI without supervision, significantly lowering operational costs.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603927" y="2209800"/>
            <a:ext cx="4505394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9FC35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Innovation Acceleration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460583" y="3155315"/>
            <a:ext cx="4755326" cy="12678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Prompt engineering accelerates innovation by enabling teams to quickly generate and refine ideas, making it a core competency across marketing, support, R&amp;D, and data analysis.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52-d2nf8a18bjvh7rlj09n0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0" y="0"/>
            <a:ext cx="12202795" cy="68510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4163" y="2536825"/>
            <a:ext cx="2642870" cy="178157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789998" y="3014345"/>
            <a:ext cx="8116570" cy="683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Prompt Anatomy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322638" y="2781300"/>
            <a:ext cx="71755" cy="137223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3322638" y="2781300"/>
            <a:ext cx="71755" cy="13722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30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9FC35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Four building blocks defined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-5080" y="5532755"/>
            <a:ext cx="12207240" cy="1325245"/>
          </a:xfrm>
          <a:prstGeom prst="roundRect">
            <a:avLst>
              <a:gd name="adj" fmla="val 0"/>
            </a:avLst>
          </a:prstGeom>
          <a:solidFill>
            <a:srgbClr val="A1C25E"/>
          </a:solidFill>
          <a:ln/>
        </p:spPr>
      </p:sp>
      <p:sp>
        <p:nvSpPr>
          <p:cNvPr id="4" name="Text 2"/>
          <p:cNvSpPr/>
          <p:nvPr/>
        </p:nvSpPr>
        <p:spPr>
          <a:xfrm>
            <a:off x="-5080" y="5532755"/>
            <a:ext cx="12207240" cy="13252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261620" y="1412240"/>
            <a:ext cx="2701925" cy="4373880"/>
          </a:xfrm>
          <a:prstGeom prst="round2SameRect">
            <a:avLst>
              <a:gd name="adj1" fmla="val 9523"/>
              <a:gd name="adj2" fmla="val 0"/>
            </a:avLst>
          </a:prstGeom>
          <a:solidFill>
            <a:srgbClr val="000000">
              <a:alpha val="0"/>
            </a:srgbClr>
          </a:solidFill>
          <a:ln w="19050">
            <a:gradFill flip="none" rotWithShape="1">
              <a:gsLst>
                <a:gs pos="0">
                  <a:srgbClr val="FFFFFF">
                    <a:alpha val="0"/>
                  </a:srgbClr>
                </a:gs>
                <a:gs pos="44000">
                  <a:srgbClr val="DFE078"/>
                </a:gs>
                <a:gs pos="84000">
                  <a:srgbClr val="BCBE2B"/>
                </a:gs>
                <a:gs pos="100000">
                  <a:srgbClr val="BCBE2B"/>
                </a:gs>
              </a:gsLst>
              <a:lin ang="16200000" scaled="1"/>
            </a:gra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61620" y="1412240"/>
            <a:ext cx="2701925" cy="4373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261620" y="1412240"/>
            <a:ext cx="1174115" cy="53340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A1C25E"/>
          </a:solidFill>
          <a:ln/>
        </p:spPr>
      </p:sp>
      <p:sp>
        <p:nvSpPr>
          <p:cNvPr id="8" name="Text 6"/>
          <p:cNvSpPr/>
          <p:nvPr/>
        </p:nvSpPr>
        <p:spPr>
          <a:xfrm>
            <a:off x="261620" y="1412240"/>
            <a:ext cx="1174115" cy="533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253740" y="1412240"/>
            <a:ext cx="2701925" cy="4373880"/>
          </a:xfrm>
          <a:prstGeom prst="round2SameRect">
            <a:avLst>
              <a:gd name="adj1" fmla="val 9523"/>
              <a:gd name="adj2" fmla="val 0"/>
            </a:avLst>
          </a:prstGeom>
          <a:solidFill>
            <a:srgbClr val="000000">
              <a:alpha val="0"/>
            </a:srgbClr>
          </a:solidFill>
          <a:ln w="19050">
            <a:gradFill flip="none" rotWithShape="1">
              <a:gsLst>
                <a:gs pos="0">
                  <a:srgbClr val="FFFFFF">
                    <a:alpha val="0"/>
                  </a:srgbClr>
                </a:gs>
                <a:gs pos="44000">
                  <a:srgbClr val="DFE078"/>
                </a:gs>
                <a:gs pos="84000">
                  <a:srgbClr val="BCBE2B"/>
                </a:gs>
                <a:gs pos="100000">
                  <a:srgbClr val="BCBE2B"/>
                </a:gs>
              </a:gsLst>
              <a:lin ang="16200000" scaled="1"/>
            </a:gra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3253740" y="1412240"/>
            <a:ext cx="2701925" cy="4373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253740" y="1412240"/>
            <a:ext cx="1174115" cy="53340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A1C25E"/>
          </a:solidFill>
          <a:ln/>
        </p:spPr>
      </p:sp>
      <p:sp>
        <p:nvSpPr>
          <p:cNvPr id="12" name="Text 10"/>
          <p:cNvSpPr/>
          <p:nvPr/>
        </p:nvSpPr>
        <p:spPr>
          <a:xfrm>
            <a:off x="3253740" y="1412240"/>
            <a:ext cx="1174115" cy="533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246495" y="1412240"/>
            <a:ext cx="2701925" cy="4373880"/>
          </a:xfrm>
          <a:prstGeom prst="round2SameRect">
            <a:avLst>
              <a:gd name="adj1" fmla="val 9523"/>
              <a:gd name="adj2" fmla="val 0"/>
            </a:avLst>
          </a:prstGeom>
          <a:solidFill>
            <a:srgbClr val="000000">
              <a:alpha val="0"/>
            </a:srgbClr>
          </a:solidFill>
          <a:ln w="19050">
            <a:gradFill flip="none" rotWithShape="1">
              <a:gsLst>
                <a:gs pos="0">
                  <a:srgbClr val="FFFFFF">
                    <a:alpha val="0"/>
                  </a:srgbClr>
                </a:gs>
                <a:gs pos="44000">
                  <a:srgbClr val="DFE078"/>
                </a:gs>
                <a:gs pos="84000">
                  <a:srgbClr val="BCBE2B"/>
                </a:gs>
                <a:gs pos="100000">
                  <a:srgbClr val="BCBE2B"/>
                </a:gs>
              </a:gsLst>
              <a:lin ang="16200000" scaled="1"/>
            </a:gra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6246495" y="1412240"/>
            <a:ext cx="2701925" cy="4373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246495" y="1412240"/>
            <a:ext cx="1174115" cy="53340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A1C25E"/>
          </a:solidFill>
          <a:ln/>
        </p:spPr>
      </p:sp>
      <p:sp>
        <p:nvSpPr>
          <p:cNvPr id="16" name="Text 14"/>
          <p:cNvSpPr/>
          <p:nvPr/>
        </p:nvSpPr>
        <p:spPr>
          <a:xfrm>
            <a:off x="6246495" y="1412240"/>
            <a:ext cx="1174115" cy="533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9238615" y="1412240"/>
            <a:ext cx="2701925" cy="4373880"/>
          </a:xfrm>
          <a:prstGeom prst="round2SameRect">
            <a:avLst>
              <a:gd name="adj1" fmla="val 9523"/>
              <a:gd name="adj2" fmla="val 0"/>
            </a:avLst>
          </a:prstGeom>
          <a:solidFill>
            <a:srgbClr val="000000">
              <a:alpha val="0"/>
            </a:srgbClr>
          </a:solidFill>
          <a:ln w="19050">
            <a:gradFill flip="none" rotWithShape="1">
              <a:gsLst>
                <a:gs pos="0">
                  <a:srgbClr val="FFFFFF">
                    <a:alpha val="0"/>
                  </a:srgbClr>
                </a:gs>
                <a:gs pos="44000">
                  <a:srgbClr val="DFE078"/>
                </a:gs>
                <a:gs pos="84000">
                  <a:srgbClr val="BCBE2B"/>
                </a:gs>
                <a:gs pos="100000">
                  <a:srgbClr val="BCBE2B"/>
                </a:gs>
              </a:gsLst>
              <a:lin ang="16200000" scaled="1"/>
            </a:gra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9238615" y="1412240"/>
            <a:ext cx="2701925" cy="4373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9238615" y="1412240"/>
            <a:ext cx="1174115" cy="53340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A1C25E"/>
          </a:solidFill>
          <a:ln/>
        </p:spPr>
      </p:sp>
      <p:sp>
        <p:nvSpPr>
          <p:cNvPr id="20" name="Text 18"/>
          <p:cNvSpPr/>
          <p:nvPr/>
        </p:nvSpPr>
        <p:spPr>
          <a:xfrm>
            <a:off x="9238615" y="1412240"/>
            <a:ext cx="1174115" cy="533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-5080" y="6195695"/>
            <a:ext cx="12207240" cy="0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2" name="Shape 20"/>
          <p:cNvSpPr/>
          <p:nvPr/>
        </p:nvSpPr>
        <p:spPr>
          <a:xfrm>
            <a:off x="1686560" y="6116320"/>
            <a:ext cx="198120" cy="198120"/>
          </a:xfrm>
          <a:prstGeom prst="ellipse">
            <a:avLst/>
          </a:prstGeom>
          <a:gradFill flip="none" rotWithShape="1">
            <a:gsLst>
              <a:gs pos="0">
                <a:srgbClr val="8D8E20"/>
              </a:gs>
              <a:gs pos="91000">
                <a:srgbClr val="C5DB9E"/>
              </a:gs>
              <a:gs pos="100000">
                <a:srgbClr val="C5DB9E"/>
              </a:gs>
            </a:gsLst>
            <a:lin ang="13500000" scaled="1"/>
          </a:gradFill>
          <a:ln w="38100">
            <a:solidFill>
              <a:srgbClr val="FFFFFF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1686560" y="6116320"/>
            <a:ext cx="198120" cy="1981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627880" y="6116320"/>
            <a:ext cx="198120" cy="198120"/>
          </a:xfrm>
          <a:prstGeom prst="ellipse">
            <a:avLst/>
          </a:prstGeom>
          <a:gradFill flip="none" rotWithShape="1">
            <a:gsLst>
              <a:gs pos="0">
                <a:srgbClr val="8D8E20"/>
              </a:gs>
              <a:gs pos="91000">
                <a:srgbClr val="C5DB9E"/>
              </a:gs>
              <a:gs pos="100000">
                <a:srgbClr val="C5DB9E"/>
              </a:gs>
            </a:gsLst>
            <a:lin ang="13500000" scaled="1"/>
          </a:gradFill>
          <a:ln w="38100">
            <a:solidFill>
              <a:srgbClr val="FFFFFF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4627880" y="6116320"/>
            <a:ext cx="198120" cy="1981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7569200" y="6116320"/>
            <a:ext cx="198120" cy="198120"/>
          </a:xfrm>
          <a:prstGeom prst="ellipse">
            <a:avLst/>
          </a:prstGeom>
          <a:gradFill flip="none" rotWithShape="1">
            <a:gsLst>
              <a:gs pos="0">
                <a:srgbClr val="8D8E20"/>
              </a:gs>
              <a:gs pos="91000">
                <a:srgbClr val="C5DB9E"/>
              </a:gs>
              <a:gs pos="100000">
                <a:srgbClr val="C5DB9E"/>
              </a:gs>
            </a:gsLst>
            <a:lin ang="13500000" scaled="1"/>
          </a:gradFill>
          <a:ln w="38100">
            <a:solidFill>
              <a:srgbClr val="FFFFFF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7569200" y="6116320"/>
            <a:ext cx="198120" cy="1981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10510520" y="6116320"/>
            <a:ext cx="198120" cy="198120"/>
          </a:xfrm>
          <a:prstGeom prst="ellipse">
            <a:avLst/>
          </a:prstGeom>
          <a:gradFill flip="none" rotWithShape="1">
            <a:gsLst>
              <a:gs pos="0">
                <a:srgbClr val="8D8E20"/>
              </a:gs>
              <a:gs pos="91000">
                <a:srgbClr val="C5DB9E"/>
              </a:gs>
              <a:gs pos="100000">
                <a:srgbClr val="C5DB9E"/>
              </a:gs>
            </a:gsLst>
            <a:lin ang="13500000" scaled="1"/>
          </a:gradFill>
          <a:ln w="38100">
            <a:solidFill>
              <a:srgbClr val="FFFFFF"/>
            </a:solidFill>
            <a:prstDash val="solid"/>
          </a:ln>
        </p:spPr>
      </p:sp>
      <p:sp>
        <p:nvSpPr>
          <p:cNvPr id="29" name="Text 27"/>
          <p:cNvSpPr/>
          <p:nvPr/>
        </p:nvSpPr>
        <p:spPr>
          <a:xfrm>
            <a:off x="10510520" y="6116320"/>
            <a:ext cx="198120" cy="1981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551180" y="1442720"/>
            <a:ext cx="65405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241935" y="2004695"/>
            <a:ext cx="263842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Context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283845" y="2661285"/>
            <a:ext cx="2700655" cy="136445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Sets the scene for the AI, providing necessary background information. Without context, responses can be generic and irrelevant.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3543300" y="1442720"/>
            <a:ext cx="65405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3234055" y="2004695"/>
            <a:ext cx="263842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Task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3275965" y="2661285"/>
            <a:ext cx="2700655" cy="136445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States the exact request or question, guiding the AI to understand what is needed. A clear task ensures focused responses.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536055" y="1442720"/>
            <a:ext cx="65405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226810" y="2004695"/>
            <a:ext cx="263842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Constraints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268720" y="2661285"/>
            <a:ext cx="2700655" cy="136445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Limits the scope, tone, and length of the response. Constraints help tailor the output to specific requirements.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528175" y="1442720"/>
            <a:ext cx="65405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9218930" y="2004695"/>
            <a:ext cx="263842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Format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9260840" y="2661285"/>
            <a:ext cx="2700655" cy="136445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Specifies the structure of the output, such as bullet points or paragraphs. Proper format ensures the response is usable in the desired context.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255510" y="1536700"/>
            <a:ext cx="3867150" cy="3867150"/>
          </a:xfrm>
          <a:prstGeom prst="ellipse">
            <a:avLst/>
          </a:prstGeom>
          <a:solidFill>
            <a:srgbClr val="BCBE2B"/>
          </a:solidFill>
          <a:ln/>
        </p:spPr>
      </p:sp>
      <p:sp>
        <p:nvSpPr>
          <p:cNvPr id="3" name="Text 1"/>
          <p:cNvSpPr/>
          <p:nvPr/>
        </p:nvSpPr>
        <p:spPr>
          <a:xfrm>
            <a:off x="7255510" y="1536700"/>
            <a:ext cx="3867150" cy="38671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46-d2nf88h8bjvh7rlj09h0.png"/>
          <p:cNvPicPr>
            <a:picLocks noChangeAspect="1"/>
          </p:cNvPicPr>
          <p:nvPr/>
        </p:nvPicPr>
        <p:blipFill>
          <a:blip r:embed="rId3"/>
          <a:srcRect l="24" r="24"/>
          <a:stretch/>
        </p:blipFill>
        <p:spPr>
          <a:xfrm>
            <a:off x="7166610" y="1448435"/>
            <a:ext cx="3923665" cy="392366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9FC35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Context turns generic into laser-focused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flip="none" rotWithShape="1">
            <a:gsLst>
              <a:gs pos="0">
                <a:srgbClr val="9FC35D"/>
              </a:gs>
              <a:gs pos="91000">
                <a:srgbClr val="9FC35D"/>
              </a:gs>
              <a:gs pos="100000">
                <a:srgbClr val="9FC35D"/>
              </a:gs>
            </a:gsLst>
            <a:lin ang="1350000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57580" y="2174875"/>
            <a:ext cx="585660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9FC35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Importance of Context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957580" y="2892425"/>
            <a:ext cx="5856605" cy="23772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Adding background details like domain, audience, and situation transforms a bland query into a targeted one. For example, specifying 'Explain cloud benefits for rural hospitals with limited IT staff' yields more relevant and actionable responses.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9FC35D"/>
      </a:accent1>
      <a:accent2>
        <a:srgbClr val="BCBE2B"/>
      </a:accent2>
      <a:accent3>
        <a:srgbClr val="9FC35D"/>
      </a:accent3>
      <a:accent4>
        <a:srgbClr val="263112"/>
      </a:accent4>
      <a:accent5>
        <a:srgbClr val="0A0C08"/>
      </a:accent5>
      <a:accent6>
        <a:srgbClr val="F5F6E6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1277</Words>
  <Application>Microsoft Office PowerPoint</Application>
  <PresentationFormat>Widescreen</PresentationFormat>
  <Paragraphs>168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MiSans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Prompt Engineering Mastery</dc:title>
  <dc:subject>Prompt Engineering Mastery</dc:subject>
  <dc:creator>Kimi</dc:creator>
  <cp:lastModifiedBy>Sean</cp:lastModifiedBy>
  <cp:revision>2</cp:revision>
  <dcterms:created xsi:type="dcterms:W3CDTF">2025-12-03T01:23:32Z</dcterms:created>
  <dcterms:modified xsi:type="dcterms:W3CDTF">2025-12-03T01:24:13Z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{"Label":"Prompt Engineering Mastery","ContentProducer":"001191110108MACG2KBH8F10000","ProduceID":"d4np13i5hvlspa7svgpg","ReservedCode1":"","ContentPropagator":"001191110108MACG2KBH8F20000","PropagateID":"d4np13i5hvlspa7svgpg","ReservedCode2":""}</vt:lpwstr>
  </property>
</Properties>
</file>